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7" r:id="rId2"/>
    <p:sldId id="260" r:id="rId3"/>
    <p:sldId id="258" r:id="rId4"/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71" r:id="rId13"/>
    <p:sldId id="270" r:id="rId14"/>
    <p:sldId id="272" r:id="rId15"/>
    <p:sldId id="273" r:id="rId16"/>
    <p:sldId id="274" r:id="rId17"/>
    <p:sldId id="275" r:id="rId18"/>
    <p:sldId id="278" r:id="rId19"/>
    <p:sldId id="277" r:id="rId20"/>
    <p:sldId id="280" r:id="rId21"/>
    <p:sldId id="281" r:id="rId22"/>
    <p:sldId id="276" r:id="rId23"/>
    <p:sldId id="279" r:id="rId24"/>
    <p:sldId id="284" r:id="rId25"/>
    <p:sldId id="286" r:id="rId26"/>
    <p:sldId id="285" r:id="rId27"/>
    <p:sldId id="283" r:id="rId28"/>
    <p:sldId id="290" r:id="rId29"/>
    <p:sldId id="289" r:id="rId30"/>
    <p:sldId id="288" r:id="rId31"/>
    <p:sldId id="287" r:id="rId32"/>
    <p:sldId id="282" r:id="rId33"/>
    <p:sldId id="292" r:id="rId34"/>
    <p:sldId id="326" r:id="rId35"/>
    <p:sldId id="291" r:id="rId36"/>
    <p:sldId id="293" r:id="rId37"/>
    <p:sldId id="294" r:id="rId38"/>
    <p:sldId id="300" r:id="rId39"/>
    <p:sldId id="301" r:id="rId40"/>
    <p:sldId id="302" r:id="rId41"/>
    <p:sldId id="297" r:id="rId42"/>
    <p:sldId id="299" r:id="rId43"/>
    <p:sldId id="295" r:id="rId44"/>
    <p:sldId id="298" r:id="rId45"/>
    <p:sldId id="311" r:id="rId46"/>
    <p:sldId id="303" r:id="rId47"/>
    <p:sldId id="304" r:id="rId48"/>
    <p:sldId id="305" r:id="rId49"/>
    <p:sldId id="307" r:id="rId50"/>
    <p:sldId id="308" r:id="rId51"/>
    <p:sldId id="309" r:id="rId52"/>
    <p:sldId id="310" r:id="rId53"/>
    <p:sldId id="312" r:id="rId54"/>
    <p:sldId id="314" r:id="rId55"/>
    <p:sldId id="315" r:id="rId56"/>
    <p:sldId id="317" r:id="rId57"/>
    <p:sldId id="316" r:id="rId58"/>
    <p:sldId id="319" r:id="rId59"/>
    <p:sldId id="318" r:id="rId60"/>
    <p:sldId id="320" r:id="rId61"/>
    <p:sldId id="321" r:id="rId62"/>
    <p:sldId id="322" r:id="rId63"/>
    <p:sldId id="323" r:id="rId64"/>
    <p:sldId id="325" r:id="rId65"/>
    <p:sldId id="324" r:id="rId66"/>
    <p:sldId id="327" r:id="rId67"/>
    <p:sldId id="334" r:id="rId68"/>
    <p:sldId id="335" r:id="rId69"/>
    <p:sldId id="336" r:id="rId70"/>
    <p:sldId id="337" r:id="rId71"/>
    <p:sldId id="338" r:id="rId72"/>
    <p:sldId id="339" r:id="rId73"/>
    <p:sldId id="343" r:id="rId74"/>
    <p:sldId id="342" r:id="rId75"/>
    <p:sldId id="344" r:id="rId76"/>
    <p:sldId id="341" r:id="rId77"/>
    <p:sldId id="346" r:id="rId78"/>
    <p:sldId id="345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6" d="100"/>
          <a:sy n="116" d="100"/>
        </p:scale>
        <p:origin x="-760" y="-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83132-2F61-AC4C-BA27-E473F45AF79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DDB5-29FE-9D44-A5AF-D816ABF3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5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8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538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91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2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92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63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913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477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27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37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22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86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46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0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1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Interrupted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Time Series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Experiments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187" y="3730305"/>
            <a:ext cx="83537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Drew Fustin</a:t>
            </a:r>
          </a:p>
          <a:p>
            <a:r>
              <a:rPr lang="en-US" sz="2500" i="1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	Automaton Data</a:t>
            </a:r>
          </a:p>
          <a:p>
            <a:r>
              <a:rPr lang="en-US" sz="25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	drewfustin@gmail.com</a:t>
            </a:r>
          </a:p>
          <a:p>
            <a:r>
              <a:rPr lang="en-US" sz="25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	@drewfustin</a:t>
            </a:r>
          </a:p>
          <a:p>
            <a:endParaRPr lang="en-US" sz="2000" dirty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  <a:p>
            <a:endParaRPr lang="en-US" sz="1000" dirty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  <a:p>
            <a:r>
              <a:rPr lang="en-US" sz="2500" i="1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github.com/drewfustin/talks__time-series-experiments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saturation sat="12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9728" y="365777"/>
            <a:ext cx="4644113" cy="5303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638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Experimentation can be hard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44" y="1093418"/>
            <a:ext cx="7562225" cy="42426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6254" y="5349069"/>
            <a:ext cx="66883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source: Tom </a:t>
            </a:r>
            <a:r>
              <a:rPr lang="en-US" sz="1500" dirty="0" err="1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Augspurger</a:t>
            </a:r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, </a:t>
            </a:r>
            <a:r>
              <a:rPr lang="en-US" sz="1500" dirty="0" err="1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tomaugspurger.github.io</a:t>
            </a:r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/modern-7-timeseries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692" y="5784038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What if you can’t experiment on concurrent populations?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722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phy (1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884" y="0"/>
            <a:ext cx="1189248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Experimentation can be hard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1995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87" y="561898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Simply apply variation at a moment in time</a:t>
            </a: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Measure before vs. after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25060" y="1093418"/>
            <a:ext cx="5728799" cy="4478971"/>
            <a:chOff x="1452840" y="1093418"/>
            <a:chExt cx="6234497" cy="5040712"/>
          </a:xfrm>
        </p:grpSpPr>
        <p:sp>
          <p:nvSpPr>
            <p:cNvPr id="8" name="TextBox 7"/>
            <p:cNvSpPr txBox="1"/>
            <p:nvPr/>
          </p:nvSpPr>
          <p:spPr>
            <a:xfrm>
              <a:off x="1452840" y="5510651"/>
              <a:ext cx="6234497" cy="62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source: Ellison, et al. “A Prospective Controlled Trial of an Electronic Hand Hygiene Reminder System”</a:t>
              </a:r>
            </a:p>
          </p:txBody>
        </p:sp>
        <p:pic>
          <p:nvPicPr>
            <p:cNvPr id="13" name="Picture 12" descr="Figure-3-Interrupted-time-series-analysis-of-the-hand-hygiene-event-to-room-entryexi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840" y="1093418"/>
              <a:ext cx="6234497" cy="440815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973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phy (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16" cy="7368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671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87" y="5323371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Simply apply variation at a moment in time</a:t>
            </a: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Measure before vs. after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8231" y="1093417"/>
            <a:ext cx="8417790" cy="3894809"/>
            <a:chOff x="368231" y="1093417"/>
            <a:chExt cx="8417790" cy="3894809"/>
          </a:xfrm>
        </p:grpSpPr>
        <p:sp>
          <p:nvSpPr>
            <p:cNvPr id="8" name="TextBox 7"/>
            <p:cNvSpPr txBox="1"/>
            <p:nvPr/>
          </p:nvSpPr>
          <p:spPr>
            <a:xfrm>
              <a:off x="368231" y="4434228"/>
              <a:ext cx="84177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source: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Hawton</a:t>
              </a:r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, et al. “Long term effect of reduced pack sizes of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paracetamol</a:t>
              </a:r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 on poisoning deaths and liver transplant activity in England and Wales: interrupted time series analyses”</a:t>
              </a:r>
            </a:p>
          </p:txBody>
        </p:sp>
        <p:pic>
          <p:nvPicPr>
            <p:cNvPr id="11" name="Picture 10" descr="F3.larg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31" y="1093417"/>
              <a:ext cx="8417790" cy="334081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1804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87" y="5323371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“Simply” apply variation at a moment in time</a:t>
            </a: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“Measure” before vs. after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8231" y="1093417"/>
            <a:ext cx="8417790" cy="3894809"/>
            <a:chOff x="368231" y="1093417"/>
            <a:chExt cx="8417790" cy="3894809"/>
          </a:xfrm>
        </p:grpSpPr>
        <p:sp>
          <p:nvSpPr>
            <p:cNvPr id="8" name="TextBox 7"/>
            <p:cNvSpPr txBox="1"/>
            <p:nvPr/>
          </p:nvSpPr>
          <p:spPr>
            <a:xfrm>
              <a:off x="368231" y="4434228"/>
              <a:ext cx="84177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source: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Hawton</a:t>
              </a:r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, et al. “Long term effect of reduced pack sizes of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paracetamol</a:t>
              </a:r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 on poisoning deaths and liver transplant activity in England and Wales: interrupted time series analyses”</a:t>
              </a:r>
            </a:p>
          </p:txBody>
        </p:sp>
        <p:pic>
          <p:nvPicPr>
            <p:cNvPr id="11" name="Picture 10" descr="F3.larg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31" y="1093417"/>
              <a:ext cx="8417790" cy="3340811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6686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phy (3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615"/>
            <a:ext cx="9144000" cy="10636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0965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899743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Let’s Give It a Try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6929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072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300" y="2278104"/>
            <a:ext cx="444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points distributed randomly in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6007" y="1728971"/>
            <a:ext cx="361270" cy="543273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3185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Interrupted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Time Series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Experiments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187" y="3730305"/>
            <a:ext cx="83537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Typical Experimentation in Data Science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Time Series Experiments / Regression Discontinuity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Simulating Time Series Data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ARIMA Algebra and Forecasting with </a:t>
            </a:r>
            <a:r>
              <a:rPr lang="en-US" sz="2500" dirty="0" err="1" smtClean="0">
                <a:solidFill>
                  <a:prstClr val="white">
                    <a:alpha val="90000"/>
                  </a:prstClr>
                </a:solidFill>
                <a:latin typeface="Inconsolata Regular"/>
                <a:cs typeface="Inconsolata Regular"/>
              </a:rPr>
              <a:t>statsmodels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Inconsolata Regular"/>
              <a:cs typeface="Inconsolata Regular"/>
            </a:endParaRP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Modeling Interruptions with </a:t>
            </a: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Inconsolata Regular"/>
                <a:cs typeface="Inconsolata Regular"/>
              </a:rPr>
              <a:t>PyMC3</a:t>
            </a: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prstClr val="white">
                  <a:alpha val="90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58" y="1196232"/>
            <a:ext cx="1193800" cy="1079500"/>
          </a:xfrm>
          <a:prstGeom prst="rect">
            <a:avLst/>
          </a:prstGeom>
        </p:spPr>
      </p:pic>
      <p:pic>
        <p:nvPicPr>
          <p:cNvPr id="8" name="Picture 7" descr="tumblr_inline_ojmd0oVnx31ta78fg_5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01" y="877627"/>
            <a:ext cx="1661567" cy="17191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4086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300" y="2278104"/>
            <a:ext cx="444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points distributed randomly in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6007" y="1728971"/>
            <a:ext cx="361270" cy="543273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98177" y="1728972"/>
            <a:ext cx="272825" cy="1325719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gtemp_umehy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63" y="4258992"/>
            <a:ext cx="2999232" cy="560832"/>
          </a:xfrm>
          <a:prstGeom prst="rect">
            <a:avLst/>
          </a:prstGeom>
        </p:spPr>
      </p:pic>
      <p:pic>
        <p:nvPicPr>
          <p:cNvPr id="21" name="Picture 20" descr="imgtemp_jhe9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24" y="2986082"/>
            <a:ext cx="5836452" cy="117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6230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300" y="2278104"/>
            <a:ext cx="444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points distributed randomly in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6007" y="1728971"/>
            <a:ext cx="361270" cy="543273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98177" y="1728972"/>
            <a:ext cx="272825" cy="1325719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gtemp_umehy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63" y="4258992"/>
            <a:ext cx="2999232" cy="560832"/>
          </a:xfrm>
          <a:prstGeom prst="rect">
            <a:avLst/>
          </a:prstGeom>
        </p:spPr>
      </p:pic>
      <p:pic>
        <p:nvPicPr>
          <p:cNvPr id="21" name="Picture 20" descr="imgtemp_jhe9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24" y="2986082"/>
            <a:ext cx="5836452" cy="1179578"/>
          </a:xfrm>
          <a:prstGeom prst="rect">
            <a:avLst/>
          </a:prstGeom>
        </p:spPr>
      </p:pic>
      <p:pic>
        <p:nvPicPr>
          <p:cNvPr id="23" name="Picture 22" descr="imgtemp_fmqbzl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7" y="4923903"/>
            <a:ext cx="2943349" cy="42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115791" y="1728974"/>
            <a:ext cx="272825" cy="3090850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988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300" y="2278104"/>
            <a:ext cx="444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points distributed randomly in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6007" y="1728971"/>
            <a:ext cx="361270" cy="543273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98177" y="1728972"/>
            <a:ext cx="272825" cy="1325719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gtemp_umehy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63" y="4258992"/>
            <a:ext cx="2999232" cy="560832"/>
          </a:xfrm>
          <a:prstGeom prst="rect">
            <a:avLst/>
          </a:prstGeom>
        </p:spPr>
      </p:pic>
      <p:pic>
        <p:nvPicPr>
          <p:cNvPr id="21" name="Picture 20" descr="imgtemp_jhe9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24" y="2986082"/>
            <a:ext cx="5836452" cy="1179578"/>
          </a:xfrm>
          <a:prstGeom prst="rect">
            <a:avLst/>
          </a:prstGeom>
        </p:spPr>
      </p:pic>
      <p:pic>
        <p:nvPicPr>
          <p:cNvPr id="23" name="Picture 22" descr="imgtemp_fmqbzl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7" y="4923903"/>
            <a:ext cx="2943349" cy="42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115791" y="1728974"/>
            <a:ext cx="272825" cy="3090850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409572" y="5051996"/>
            <a:ext cx="5497720" cy="1117031"/>
            <a:chOff x="3409572" y="5051996"/>
            <a:chExt cx="5497720" cy="1117031"/>
          </a:xfrm>
        </p:grpSpPr>
        <p:sp>
          <p:nvSpPr>
            <p:cNvPr id="29" name="TextBox 28"/>
            <p:cNvSpPr txBox="1"/>
            <p:nvPr/>
          </p:nvSpPr>
          <p:spPr>
            <a:xfrm>
              <a:off x="3409572" y="5051996"/>
              <a:ext cx="549772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note: the time between events that are Poisson distributed follows an </a:t>
              </a:r>
              <a:r>
                <a:rPr lang="en-US" sz="2200" dirty="0" smtClean="0">
                  <a:solidFill>
                    <a:schemeClr val="tx2">
                      <a:lumMod val="40000"/>
                      <a:lumOff val="60000"/>
                      <a:alpha val="90000"/>
                    </a:schemeClr>
                  </a:solidFill>
                  <a:latin typeface="Lato Regular"/>
                  <a:cs typeface="Lato Regular"/>
                </a:rPr>
                <a:t>Exponential Distribution </a:t>
              </a: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with rate </a:t>
              </a:r>
            </a:p>
          </p:txBody>
        </p:sp>
        <p:pic>
          <p:nvPicPr>
            <p:cNvPr id="30" name="Picture 29" descr="imgtemp_dstjyo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9665" y="5786801"/>
              <a:ext cx="552566" cy="382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88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5" y="1243313"/>
            <a:ext cx="8908813" cy="49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187" y="2862117"/>
            <a:ext cx="8353777" cy="1312189"/>
            <a:chOff x="235187" y="1251917"/>
            <a:chExt cx="8353777" cy="1312189"/>
          </a:xfrm>
        </p:grpSpPr>
        <p:sp>
          <p:nvSpPr>
            <p:cNvPr id="12" name="TextBox 11"/>
            <p:cNvSpPr txBox="1"/>
            <p:nvPr/>
          </p:nvSpPr>
          <p:spPr>
            <a:xfrm>
              <a:off x="235187" y="1251917"/>
              <a:ext cx="8353777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5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But, events never occur with a constant rate.</a:t>
              </a:r>
            </a:p>
            <a:p>
              <a:pPr lvl="1" algn="ctr"/>
              <a:endPara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endParaRPr>
            </a:p>
            <a:p>
              <a:pPr lvl="1" algn="ctr"/>
              <a:r>
                <a:rPr lang="en-US" sz="25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Can we let       vary with time?</a:t>
              </a:r>
            </a:p>
          </p:txBody>
        </p:sp>
        <p:pic>
          <p:nvPicPr>
            <p:cNvPr id="6" name="Picture 5" descr="imgtemp_dstjyo-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9" r="-57919"/>
            <a:stretch/>
          </p:blipFill>
          <p:spPr>
            <a:xfrm>
              <a:off x="4146848" y="2040136"/>
              <a:ext cx="757479" cy="52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63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328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 descr="imgtemp_9zby3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5" y="2471390"/>
            <a:ext cx="1815744" cy="57208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215186" y="1728976"/>
            <a:ext cx="87581" cy="624998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4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 descr="imgtemp_9zby3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5" y="2471390"/>
            <a:ext cx="1815744" cy="57208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215186" y="1728976"/>
            <a:ext cx="87581" cy="624998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485108" y="1914964"/>
            <a:ext cx="6422183" cy="3108672"/>
            <a:chOff x="2485108" y="1914964"/>
            <a:chExt cx="6422183" cy="3108672"/>
          </a:xfrm>
        </p:grpSpPr>
        <p:sp>
          <p:nvSpPr>
            <p:cNvPr id="15" name="TextBox 14"/>
            <p:cNvSpPr txBox="1"/>
            <p:nvPr/>
          </p:nvSpPr>
          <p:spPr>
            <a:xfrm>
              <a:off x="2485108" y="1914964"/>
              <a:ext cx="6422183" cy="2800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Generation: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Generate HPP with rate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Attach a random number        bounded by </a:t>
              </a:r>
              <a:b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</a:b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[0, 1] to each point in the HPP process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Generate a rate function             bounded by</a:t>
              </a:r>
              <a:b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</a:b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[0, 1] such that                              for any           such that 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Discard any point in the HPP for which </a:t>
              </a:r>
            </a:p>
          </p:txBody>
        </p:sp>
        <p:pic>
          <p:nvPicPr>
            <p:cNvPr id="17" name="Picture 16" descr="imgtemp_ar728v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0288" y="2317667"/>
              <a:ext cx="1926538" cy="373140"/>
            </a:xfrm>
            <a:prstGeom prst="rect">
              <a:avLst/>
            </a:prstGeom>
          </p:spPr>
        </p:pic>
        <p:pic>
          <p:nvPicPr>
            <p:cNvPr id="18" name="Picture 17" descr="imgtemp_ytv66l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025" y="3292445"/>
              <a:ext cx="579980" cy="401189"/>
            </a:xfrm>
            <a:prstGeom prst="rect">
              <a:avLst/>
            </a:prstGeom>
          </p:spPr>
        </p:pic>
        <p:pic>
          <p:nvPicPr>
            <p:cNvPr id="19" name="Picture 18" descr="imgtemp_ipbw61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1734" y="3646500"/>
              <a:ext cx="1470548" cy="386544"/>
            </a:xfrm>
            <a:prstGeom prst="rect">
              <a:avLst/>
            </a:prstGeom>
          </p:spPr>
        </p:pic>
        <p:pic>
          <p:nvPicPr>
            <p:cNvPr id="22" name="Picture 21" descr="imgtemp_ipbw61-1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2" r="53362"/>
            <a:stretch/>
          </p:blipFill>
          <p:spPr>
            <a:xfrm>
              <a:off x="7837872" y="3646500"/>
              <a:ext cx="374904" cy="386544"/>
            </a:xfrm>
            <a:prstGeom prst="rect">
              <a:avLst/>
            </a:prstGeom>
          </p:spPr>
        </p:pic>
        <p:pic>
          <p:nvPicPr>
            <p:cNvPr id="21" name="Picture 20" descr="imgtemp_r16yuz-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249" y="3989248"/>
              <a:ext cx="2438704" cy="378988"/>
            </a:xfrm>
            <a:prstGeom prst="rect">
              <a:avLst/>
            </a:prstGeom>
          </p:spPr>
        </p:pic>
        <p:pic>
          <p:nvPicPr>
            <p:cNvPr id="23" name="Picture 22" descr="imgtemp_ftli5e-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49" y="2723654"/>
              <a:ext cx="256773" cy="256773"/>
            </a:xfrm>
            <a:prstGeom prst="rect">
              <a:avLst/>
            </a:prstGeom>
          </p:spPr>
        </p:pic>
        <p:pic>
          <p:nvPicPr>
            <p:cNvPr id="24" name="Picture 23" descr="imgtemp_42u69z-1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90" y="4638064"/>
              <a:ext cx="1290828" cy="385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39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58" y="1834179"/>
            <a:ext cx="2243768" cy="21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20058" y="1834179"/>
            <a:ext cx="4691718" cy="2161261"/>
            <a:chOff x="1625761" y="1849924"/>
            <a:chExt cx="4691718" cy="21612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761" y="1849924"/>
              <a:ext cx="2243768" cy="21573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657" y="1849924"/>
              <a:ext cx="2212822" cy="216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72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Me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187" y="1639248"/>
            <a:ext cx="368160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500" dirty="0">
                <a:solidFill>
                  <a:srgbClr val="FFFFFF">
                    <a:alpha val="90000"/>
                  </a:srgbClr>
                </a:solidFill>
                <a:latin typeface="Lato Black"/>
                <a:cs typeface="Lato Black"/>
              </a:rPr>
              <a:t>Automaton Data</a:t>
            </a:r>
          </a:p>
          <a:p>
            <a:pPr lvl="0"/>
            <a:r>
              <a:rPr lang="en-US" sz="2000" dirty="0">
                <a:solidFill>
                  <a:srgbClr val="FFFFFF">
                    <a:alpha val="90000"/>
                  </a:srgbClr>
                </a:solidFill>
                <a:latin typeface="Lato Black"/>
                <a:cs typeface="Lato Black"/>
              </a:rPr>
              <a:t>	</a:t>
            </a:r>
            <a:r>
              <a:rPr lang="en-US" sz="2000" i="1" dirty="0">
                <a:solidFill>
                  <a:srgbClr val="FFFFFF">
                    <a:alpha val="90000"/>
                  </a:srgbClr>
                </a:solidFill>
                <a:latin typeface="Lato Bold Italic"/>
                <a:cs typeface="Lato Bold Italic"/>
              </a:rPr>
              <a:t>available for hire!</a:t>
            </a:r>
          </a:p>
          <a:p>
            <a:pPr lvl="0"/>
            <a:r>
              <a:rPr lang="en-US" sz="2000" dirty="0">
                <a:solidFill>
                  <a:srgbClr val="FFFFFF">
                    <a:alpha val="90000"/>
                  </a:srgbClr>
                </a:solidFill>
                <a:latin typeface="Lato Light"/>
                <a:cs typeface="Lato Light"/>
              </a:rPr>
              <a:t>	drew@automatondata.com</a:t>
            </a:r>
          </a:p>
        </p:txBody>
      </p:sp>
      <p:pic>
        <p:nvPicPr>
          <p:cNvPr id="7" name="Picture 6" descr="IMG_41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88" y="365777"/>
            <a:ext cx="4877053" cy="365779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552" y="3573246"/>
            <a:ext cx="3978348" cy="2203749"/>
            <a:chOff x="175007" y="3875086"/>
            <a:chExt cx="4434622" cy="2351644"/>
          </a:xfrm>
        </p:grpSpPr>
        <p:grpSp>
          <p:nvGrpSpPr>
            <p:cNvPr id="9" name="Group 8"/>
            <p:cNvGrpSpPr/>
            <p:nvPr/>
          </p:nvGrpSpPr>
          <p:grpSpPr>
            <a:xfrm>
              <a:off x="175007" y="3875086"/>
              <a:ext cx="4359683" cy="2028080"/>
              <a:chOff x="-1485858" y="4196199"/>
              <a:chExt cx="4359683" cy="202808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3" y="4837909"/>
                <a:ext cx="1378216" cy="86508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0077" y="4196199"/>
                <a:ext cx="2233748" cy="39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>
                        <a:alpha val="90000"/>
                      </a:srgbClr>
                    </a:solidFill>
                    <a:latin typeface="Lato Light"/>
                    <a:ea typeface="Lato Thin" charset="0"/>
                    <a:cs typeface="Lato Light"/>
                  </a:rPr>
                  <a:t>Data Scientist</a:t>
                </a:r>
                <a:endParaRPr lang="en-US" dirty="0">
                  <a:solidFill>
                    <a:srgbClr val="FFFFFF">
                      <a:alpha val="90000"/>
                    </a:srgbClr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1485858" y="4196199"/>
                <a:ext cx="2233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Lato Light"/>
                    <a:ea typeface="Lato Thin" charset="0"/>
                    <a:cs typeface="Lato Light"/>
                  </a:rPr>
                  <a:t>PhD, Physics</a:t>
                </a:r>
                <a:endParaRPr lang="en-US" dirty="0">
                  <a:solidFill>
                    <a:srgbClr val="FFFFFF"/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63303" y="5026565"/>
                <a:ext cx="988637" cy="1197714"/>
              </a:xfrm>
              <a:prstGeom prst="rect">
                <a:avLst/>
              </a:prstGeom>
            </p:spPr>
          </p:pic>
        </p:grpSp>
        <p:pic>
          <p:nvPicPr>
            <p:cNvPr id="10" name="Picture 9" descr="1500x800GH_v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148" y="5597656"/>
              <a:ext cx="2389481" cy="62907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3312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20058" y="1834179"/>
            <a:ext cx="4691718" cy="4489380"/>
            <a:chOff x="1625761" y="1849924"/>
            <a:chExt cx="4691718" cy="44893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761" y="1849924"/>
              <a:ext cx="2243768" cy="21573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657" y="1849924"/>
              <a:ext cx="2212822" cy="216126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184" y="4182407"/>
              <a:ext cx="2243345" cy="2156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72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20058" y="1834179"/>
            <a:ext cx="4691718" cy="4493744"/>
            <a:chOff x="1625761" y="1849924"/>
            <a:chExt cx="4691718" cy="44937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761" y="1849924"/>
              <a:ext cx="2243768" cy="21573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657" y="1849924"/>
              <a:ext cx="2212822" cy="216126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184" y="4182407"/>
              <a:ext cx="2243345" cy="215689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4657" y="4182407"/>
              <a:ext cx="2212822" cy="216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22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5" y="1155724"/>
            <a:ext cx="8903807" cy="5106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1699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83" y="1046237"/>
            <a:ext cx="6717085" cy="27820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83" y="3985332"/>
            <a:ext cx="6713154" cy="24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386" y="0"/>
            <a:ext cx="116311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8755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187" y="1382369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Autoregressive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Black"/>
                <a:cs typeface="Lato Black"/>
              </a:rPr>
              <a:t>(AR)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 Integrated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Black"/>
                <a:cs typeface="Lato Black"/>
              </a:rPr>
              <a:t>(I)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 Moving Average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Black"/>
                <a:cs typeface="Lato Black"/>
              </a:rPr>
              <a:t>(MA)</a:t>
            </a:r>
            <a:endParaRPr lang="en-US" sz="2500" dirty="0">
              <a:solidFill>
                <a:schemeClr val="bg1">
                  <a:alpha val="90000"/>
                </a:schemeClr>
              </a:solidFill>
              <a:latin typeface="Lato Black"/>
              <a:cs typeface="Lato Blac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2" y="2368341"/>
            <a:ext cx="7701280" cy="21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366" y="0"/>
            <a:ext cx="1011318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623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6" name="Picture 25" descr="imgtemp_wbzq8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93" y="1680486"/>
            <a:ext cx="4598767" cy="449137"/>
          </a:xfrm>
          <a:prstGeom prst="rect">
            <a:avLst/>
          </a:prstGeom>
        </p:spPr>
      </p:pic>
      <p:pic>
        <p:nvPicPr>
          <p:cNvPr id="24" name="Picture 23" descr="imgtemp_gppmjw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58" y="1177625"/>
            <a:ext cx="2553125" cy="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5187" y="2192228"/>
            <a:ext cx="8672105" cy="1523494"/>
            <a:chOff x="235187" y="1097704"/>
            <a:chExt cx="8672105" cy="1523494"/>
          </a:xfrm>
        </p:grpSpPr>
        <p:sp>
          <p:nvSpPr>
            <p:cNvPr id="10" name="TextBox 9"/>
            <p:cNvSpPr txBox="1"/>
            <p:nvPr/>
          </p:nvSpPr>
          <p:spPr>
            <a:xfrm>
              <a:off x="235187" y="1097704"/>
              <a:ext cx="8672105" cy="152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Autoregressive (AR) </a:t>
              </a:r>
              <a:r>
                <a:rPr lang="en-US" sz="2500" dirty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order p]</a:t>
              </a: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</p:txBody>
        </p:sp>
        <p:pic>
          <p:nvPicPr>
            <p:cNvPr id="15" name="Picture 14" descr="imgtemp_90pk10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1516145"/>
              <a:ext cx="6155299" cy="526825"/>
            </a:xfrm>
            <a:prstGeom prst="rect">
              <a:avLst/>
            </a:prstGeom>
          </p:spPr>
        </p:pic>
        <p:pic>
          <p:nvPicPr>
            <p:cNvPr id="21" name="Picture 20" descr="imgtemp_g5f60q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066526"/>
              <a:ext cx="2319791" cy="433782"/>
            </a:xfrm>
            <a:prstGeom prst="rect">
              <a:avLst/>
            </a:prstGeom>
          </p:spPr>
        </p:pic>
      </p:grpSp>
      <p:pic>
        <p:nvPicPr>
          <p:cNvPr id="26" name="Picture 25" descr="imgtemp_wbzq8t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93" y="1680486"/>
            <a:ext cx="4598767" cy="449137"/>
          </a:xfrm>
          <a:prstGeom prst="rect">
            <a:avLst/>
          </a:prstGeom>
        </p:spPr>
      </p:pic>
      <p:pic>
        <p:nvPicPr>
          <p:cNvPr id="24" name="Picture 23" descr="imgtemp_gppmjw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58" y="1177625"/>
            <a:ext cx="2553125" cy="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0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5187" y="2192228"/>
            <a:ext cx="8672105" cy="2954655"/>
            <a:chOff x="235187" y="1097704"/>
            <a:chExt cx="8672105" cy="2954655"/>
          </a:xfrm>
        </p:grpSpPr>
        <p:sp>
          <p:nvSpPr>
            <p:cNvPr id="10" name="TextBox 9"/>
            <p:cNvSpPr txBox="1"/>
            <p:nvPr/>
          </p:nvSpPr>
          <p:spPr>
            <a:xfrm>
              <a:off x="235187" y="1097704"/>
              <a:ext cx="8672105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Autoregressive (AR) </a:t>
              </a:r>
              <a:r>
                <a:rPr lang="en-US" sz="2500" dirty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order p]</a:t>
              </a: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pPr lvl="0"/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Integrated (I)</a:t>
              </a:r>
              <a:r>
                <a:rPr lang="en-US" sz="2500" dirty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 </a:t>
              </a:r>
              <a:r>
                <a:rPr lang="en-US" sz="2500" dirty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[order </a:t>
              </a:r>
              <a:r>
                <a:rPr lang="en-US" sz="2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d]</a:t>
              </a:r>
              <a:endParaRPr lang="en-US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</p:txBody>
        </p:sp>
        <p:pic>
          <p:nvPicPr>
            <p:cNvPr id="15" name="Picture 14" descr="imgtemp_90pk10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1516145"/>
              <a:ext cx="6155299" cy="526825"/>
            </a:xfrm>
            <a:prstGeom prst="rect">
              <a:avLst/>
            </a:prstGeom>
          </p:spPr>
        </p:pic>
        <p:pic>
          <p:nvPicPr>
            <p:cNvPr id="13" name="Picture 12" descr="imgtemp_9huy6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923095"/>
              <a:ext cx="2989214" cy="518130"/>
            </a:xfrm>
            <a:prstGeom prst="rect">
              <a:avLst/>
            </a:prstGeom>
          </p:spPr>
        </p:pic>
        <p:pic>
          <p:nvPicPr>
            <p:cNvPr id="20" name="Picture 19" descr="imgtemp_a8ra1n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3471662"/>
              <a:ext cx="2319791" cy="420120"/>
            </a:xfrm>
            <a:prstGeom prst="rect">
              <a:avLst/>
            </a:prstGeom>
          </p:spPr>
        </p:pic>
        <p:pic>
          <p:nvPicPr>
            <p:cNvPr id="21" name="Picture 20" descr="imgtemp_g5f60q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066526"/>
              <a:ext cx="2319791" cy="433782"/>
            </a:xfrm>
            <a:prstGeom prst="rect">
              <a:avLst/>
            </a:prstGeom>
          </p:spPr>
        </p:pic>
      </p:grpSp>
      <p:pic>
        <p:nvPicPr>
          <p:cNvPr id="26" name="Picture 25" descr="imgtemp_wbzq8t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93" y="1680486"/>
            <a:ext cx="4598767" cy="449137"/>
          </a:xfrm>
          <a:prstGeom prst="rect">
            <a:avLst/>
          </a:prstGeom>
        </p:spPr>
      </p:pic>
      <p:pic>
        <p:nvPicPr>
          <p:cNvPr id="24" name="Picture 23" descr="imgtemp_gppmjw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58" y="1177625"/>
            <a:ext cx="2553125" cy="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0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w-to-win-over-your-audience-3618281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3205" y="365777"/>
            <a:ext cx="6032288" cy="3657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You?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5187" y="4314255"/>
            <a:ext cx="835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Hypothesis Testing (e.g. A/B Testing)?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Time Series Forecasting (e.g. ARIMA)?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Probability Distributions (e.g. Poisson)?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Markov Chain Monte Carlo (MCMC)?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753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5187" y="2192228"/>
            <a:ext cx="8672105" cy="4282637"/>
            <a:chOff x="235187" y="1097704"/>
            <a:chExt cx="8672105" cy="4282637"/>
          </a:xfrm>
        </p:grpSpPr>
        <p:sp>
          <p:nvSpPr>
            <p:cNvPr id="10" name="TextBox 9"/>
            <p:cNvSpPr txBox="1"/>
            <p:nvPr/>
          </p:nvSpPr>
          <p:spPr>
            <a:xfrm>
              <a:off x="235187" y="1097704"/>
              <a:ext cx="8672105" cy="3339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Autoregressive (AR) </a:t>
              </a:r>
              <a:r>
                <a:rPr lang="en-US" sz="2500" dirty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order p]</a:t>
              </a: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pPr lvl="0"/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Integrated (I)</a:t>
              </a:r>
              <a:r>
                <a:rPr lang="en-US" sz="2500" dirty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 </a:t>
              </a:r>
              <a:r>
                <a:rPr lang="en-US" sz="2500" dirty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[order </a:t>
              </a:r>
              <a:r>
                <a:rPr lang="en-US" sz="2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d]</a:t>
              </a:r>
              <a:endParaRPr lang="en-US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Moving Average (MA) 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[order q]</a:t>
              </a:r>
            </a:p>
          </p:txBody>
        </p:sp>
        <p:pic>
          <p:nvPicPr>
            <p:cNvPr id="15" name="Picture 14" descr="imgtemp_90pk10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1516145"/>
              <a:ext cx="6155299" cy="526825"/>
            </a:xfrm>
            <a:prstGeom prst="rect">
              <a:avLst/>
            </a:prstGeom>
          </p:spPr>
        </p:pic>
        <p:pic>
          <p:nvPicPr>
            <p:cNvPr id="14" name="Picture 13" descr="imgtemp_kskhp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4358803"/>
              <a:ext cx="6155298" cy="546826"/>
            </a:xfrm>
            <a:prstGeom prst="rect">
              <a:avLst/>
            </a:prstGeom>
          </p:spPr>
        </p:pic>
        <p:pic>
          <p:nvPicPr>
            <p:cNvPr id="13" name="Picture 12" descr="imgtemp_9huy6h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923095"/>
              <a:ext cx="2989214" cy="518130"/>
            </a:xfrm>
            <a:prstGeom prst="rect">
              <a:avLst/>
            </a:prstGeom>
          </p:spPr>
        </p:pic>
        <p:pic>
          <p:nvPicPr>
            <p:cNvPr id="19" name="Picture 18" descr="imgtemp_4vp7hg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4938476"/>
              <a:ext cx="2319791" cy="441865"/>
            </a:xfrm>
            <a:prstGeom prst="rect">
              <a:avLst/>
            </a:prstGeom>
          </p:spPr>
        </p:pic>
        <p:pic>
          <p:nvPicPr>
            <p:cNvPr id="20" name="Picture 19" descr="imgtemp_a8ra1n-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3471662"/>
              <a:ext cx="2319791" cy="420120"/>
            </a:xfrm>
            <a:prstGeom prst="rect">
              <a:avLst/>
            </a:prstGeom>
          </p:spPr>
        </p:pic>
        <p:pic>
          <p:nvPicPr>
            <p:cNvPr id="21" name="Picture 20" descr="imgtemp_g5f60q-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066526"/>
              <a:ext cx="2319791" cy="433782"/>
            </a:xfrm>
            <a:prstGeom prst="rect">
              <a:avLst/>
            </a:prstGeom>
          </p:spPr>
        </p:pic>
      </p:grpSp>
      <p:pic>
        <p:nvPicPr>
          <p:cNvPr id="26" name="Picture 25" descr="imgtemp_wbzq8t-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93" y="1680486"/>
            <a:ext cx="4598767" cy="449137"/>
          </a:xfrm>
          <a:prstGeom prst="rect">
            <a:avLst/>
          </a:prstGeom>
        </p:spPr>
      </p:pic>
      <p:pic>
        <p:nvPicPr>
          <p:cNvPr id="24" name="Picture 23" descr="imgtemp_gppmjw-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58" y="1177625"/>
            <a:ext cx="2553125" cy="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66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temp_flje2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7" y="2370154"/>
            <a:ext cx="8721813" cy="443809"/>
          </a:xfrm>
          <a:prstGeom prst="rect">
            <a:avLst/>
          </a:prstGeom>
        </p:spPr>
      </p:pic>
      <p:pic>
        <p:nvPicPr>
          <p:cNvPr id="2" name="Picture 1" descr="imgtemp_4a77n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53" y="1863070"/>
            <a:ext cx="4358733" cy="418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187" y="1173998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This generalizes to a Seasonal ARIMA:</a:t>
            </a:r>
            <a:endParaRPr lang="en-US" sz="25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410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temp_flje2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7" y="2370154"/>
            <a:ext cx="8721813" cy="443809"/>
          </a:xfrm>
          <a:prstGeom prst="rect">
            <a:avLst/>
          </a:prstGeom>
        </p:spPr>
      </p:pic>
      <p:pic>
        <p:nvPicPr>
          <p:cNvPr id="2" name="Picture 1" descr="imgtemp_4a77n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53" y="1863070"/>
            <a:ext cx="4358733" cy="418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187" y="2962673"/>
            <a:ext cx="8672105" cy="923368"/>
            <a:chOff x="235187" y="3302083"/>
            <a:chExt cx="8672105" cy="923368"/>
          </a:xfrm>
        </p:grpSpPr>
        <p:pic>
          <p:nvPicPr>
            <p:cNvPr id="6" name="Picture 5" descr="imgtemp_5i3sg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30" y="3735341"/>
              <a:ext cx="7121252" cy="49011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35187" y="3302083"/>
              <a:ext cx="867210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e.g. Seasonal Moving Average (MA) </a:t>
              </a:r>
              <a:r>
                <a:rPr lang="en-US" sz="2500" dirty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order Q]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35187" y="1173998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This generalizes to a Seasonal ARIMA:</a:t>
            </a:r>
            <a:endParaRPr lang="en-US" sz="25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114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5187" y="1524357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e.g. ARIMA (1, 1, 0):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3" name="Picture 2" descr="imgtemp_k2ipk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86" y="2352116"/>
            <a:ext cx="6470043" cy="21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ur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69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5187" y="1082635"/>
            <a:ext cx="867210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Box-Cox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Transformation</a:t>
            </a:r>
          </a:p>
          <a:p>
            <a:r>
              <a:rPr lang="en-US" sz="22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	</a:t>
            </a:r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power transformation to impose normality on the time series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4" name="Picture 3" descr="imgtemp_291s4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0" y="1942039"/>
            <a:ext cx="3910540" cy="1014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85" y="3027547"/>
            <a:ext cx="8673807" cy="33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" y="1661906"/>
            <a:ext cx="8842362" cy="476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36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5" y="1661905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273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45" y="1661905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7" name="Donut 6"/>
          <p:cNvSpPr/>
          <p:nvPr/>
        </p:nvSpPr>
        <p:spPr>
          <a:xfrm>
            <a:off x="4848929" y="5058305"/>
            <a:ext cx="2420291" cy="744514"/>
          </a:xfrm>
          <a:prstGeom prst="donut">
            <a:avLst>
              <a:gd name="adj" fmla="val 2557"/>
            </a:avLst>
          </a:prstGeom>
          <a:solidFill>
            <a:srgbClr val="800000">
              <a:alpha val="90000"/>
            </a:srgbClr>
          </a:solidFill>
          <a:ln w="127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1213453" y="4466191"/>
            <a:ext cx="3220333" cy="744514"/>
          </a:xfrm>
          <a:prstGeom prst="donut">
            <a:avLst>
              <a:gd name="adj" fmla="val 2557"/>
            </a:avLst>
          </a:prstGeom>
          <a:solidFill>
            <a:srgbClr val="800000">
              <a:alpha val="90000"/>
            </a:srgbClr>
          </a:solidFill>
          <a:ln w="127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49148" y="4245756"/>
            <a:ext cx="284638" cy="341755"/>
          </a:xfrm>
          <a:prstGeom prst="straightConnector1">
            <a:avLst/>
          </a:prstGeom>
          <a:ln>
            <a:solidFill>
              <a:srgbClr val="800000">
                <a:alpha val="9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58282" y="3790901"/>
            <a:ext cx="2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00000">
                    <a:alpha val="90000"/>
                  </a:srgbClr>
                </a:solidFill>
                <a:latin typeface="Lato Regular"/>
                <a:cs typeface="Lato Regular"/>
              </a:rPr>
              <a:t>Get rid of these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233873" y="4233923"/>
            <a:ext cx="404152" cy="747741"/>
          </a:xfrm>
          <a:prstGeom prst="straightConnector1">
            <a:avLst/>
          </a:prstGeom>
          <a:ln>
            <a:solidFill>
              <a:srgbClr val="800000">
                <a:alpha val="9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7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-49981" t="49891" r="49981" b="-49891"/>
          <a:stretch/>
        </p:blipFill>
        <p:spPr>
          <a:xfrm>
            <a:off x="-2743200" y="4041648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99440" y="2545854"/>
            <a:ext cx="788229" cy="208457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450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so high for so long 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Integrated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[d&gt;0]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603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Typical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692" y="5227174"/>
            <a:ext cx="83537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Select Control/Variant populations (a, </a:t>
            </a:r>
            <a:r>
              <a:rPr lang="en-US" sz="2500" dirty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b</a:t>
            </a: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Vary something and measure the change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Run concurrently to avoid unnecessary variation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Inconsolata Regular"/>
              <a:cs typeface="Inconsolata Regular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061696" y="1106597"/>
            <a:ext cx="6688315" cy="4229507"/>
            <a:chOff x="1637599" y="1073667"/>
            <a:chExt cx="5543495" cy="3590251"/>
          </a:xfrm>
        </p:grpSpPr>
        <p:pic>
          <p:nvPicPr>
            <p:cNvPr id="22" name="Picture 21" descr="ab-tes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599" y="1073667"/>
              <a:ext cx="5543495" cy="32683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637599" y="4340753"/>
              <a:ext cx="55434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source: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Optimizely</a:t>
              </a:r>
              <a:endPara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239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11" y="4037947"/>
            <a:ext cx="3628481" cy="23957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49981" t="49891" r="49981" b="-49891"/>
          <a:stretch/>
        </p:blipFill>
        <p:spPr>
          <a:xfrm>
            <a:off x="-2743200" y="4041648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99440" y="2545854"/>
            <a:ext cx="788229" cy="208457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450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so high for so long 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Integrated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[d&gt;0]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61889" y="1776413"/>
            <a:ext cx="42346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as does a test for </a:t>
            </a:r>
            <a:r>
              <a:rPr lang="en-US" sz="2200" dirty="0" err="1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Stationarity</a:t>
            </a:r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,</a:t>
            </a:r>
          </a:p>
          <a:p>
            <a:pPr lvl="1" algn="ctr"/>
            <a:r>
              <a:rPr lang="en-US" sz="22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Adjusted Dickey-Fuller Test</a:t>
            </a:r>
          </a:p>
          <a:p>
            <a:pPr lvl="1" algn="ctr"/>
            <a:endParaRPr lang="en-US" sz="2000" dirty="0" smtClean="0">
              <a:solidFill>
                <a:srgbClr val="FFFFFF">
                  <a:alpha val="90000"/>
                </a:srgbClr>
              </a:solidFill>
              <a:latin typeface="Lato Light"/>
              <a:cs typeface="Lato Light"/>
            </a:endParaRPr>
          </a:p>
          <a:p>
            <a:pPr lvl="1" algn="ctr"/>
            <a:r>
              <a:rPr lang="en-US" sz="2000" dirty="0" smtClean="0">
                <a:solidFill>
                  <a:srgbClr val="FFFFFF">
                    <a:alpha val="90000"/>
                  </a:srgbClr>
                </a:solidFill>
                <a:latin typeface="Lato Light"/>
                <a:cs typeface="Lato Light"/>
              </a:rPr>
              <a:t>(this is the p-value for the time series being stationary)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112538" y="3512980"/>
            <a:ext cx="711596" cy="152343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-61" t="49891" r="61" b="-49891"/>
          <a:stretch/>
        </p:blipFill>
        <p:spPr>
          <a:xfrm>
            <a:off x="914400" y="4041648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897353" y="3087537"/>
            <a:ext cx="1893938" cy="199266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83462" y="3087537"/>
            <a:ext cx="2835434" cy="229923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50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so high for so long 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Integrated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[d&gt;0]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1889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as does a test for </a:t>
            </a:r>
            <a:r>
              <a:rPr lang="en-US" sz="2200" dirty="0" err="1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Stationarity</a:t>
            </a:r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,</a:t>
            </a:r>
          </a:p>
          <a:p>
            <a:pPr lvl="1" algn="ctr"/>
            <a:r>
              <a:rPr lang="en-US" sz="22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Adjusted Dickey-Fuller Test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420" y="2577391"/>
            <a:ext cx="368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Seasonal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[s=7]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845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9" y="3555423"/>
            <a:ext cx="6099641" cy="4209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420" y="2577391"/>
            <a:ext cx="368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Seasonal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[s=7]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450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so high for so long 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Integrated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[d&gt;0]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1889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as does a test for </a:t>
            </a:r>
            <a:r>
              <a:rPr lang="en-US" sz="2200" dirty="0" err="1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Stationarity</a:t>
            </a:r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,</a:t>
            </a:r>
          </a:p>
          <a:p>
            <a:pPr lvl="1" algn="ctr"/>
            <a:r>
              <a:rPr lang="en-US" sz="22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Adjusted Dickey-Fuller Test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5091" y="3009749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Try: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-61" t="49891" r="61" b="-49891"/>
          <a:stretch/>
        </p:blipFill>
        <p:spPr>
          <a:xfrm>
            <a:off x="914400" y="4041648"/>
            <a:ext cx="7324713" cy="4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464" b="-1464"/>
          <a:stretch/>
        </p:blipFill>
        <p:spPr>
          <a:xfrm>
            <a:off x="234040" y="2925489"/>
            <a:ext cx="8673252" cy="1020383"/>
          </a:xfrm>
          <a:prstGeom prst="rect">
            <a:avLst/>
          </a:prstGeom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58" y="1711682"/>
            <a:ext cx="1193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1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11" name="Picture 10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86" y="1686101"/>
            <a:ext cx="4433786" cy="47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86" y="1686101"/>
            <a:ext cx="4433786" cy="4707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33999" y="2233536"/>
            <a:ext cx="592036" cy="65712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26035" y="1974284"/>
            <a:ext cx="19167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AIC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measures goodness-of-fit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but punishes for using more parameters.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Smaller AIC implies a better model.</a:t>
            </a:r>
          </a:p>
        </p:txBody>
      </p:sp>
      <p:pic>
        <p:nvPicPr>
          <p:cNvPr id="11" name="Picture 10" descr="imgtemp_e0htnr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9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86" y="1686101"/>
            <a:ext cx="4433786" cy="4707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33999" y="2233536"/>
            <a:ext cx="592036" cy="65712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26035" y="1974284"/>
            <a:ext cx="19167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AIC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measures goodness-of-fit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but punishes for using more parameters.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Smaller AIC implies a better model.</a:t>
            </a:r>
          </a:p>
        </p:txBody>
      </p:sp>
      <p:pic>
        <p:nvPicPr>
          <p:cNvPr id="11" name="Picture 10" descr="imgtemp_e0htnr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8" name="Picture 7" descr="imgtemp_5i3sg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4" r="60354"/>
          <a:stretch/>
        </p:blipFill>
        <p:spPr>
          <a:xfrm>
            <a:off x="1190772" y="4840412"/>
            <a:ext cx="448056" cy="49011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671672" y="4873259"/>
            <a:ext cx="671117" cy="17410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imgtemp_ln40ia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24" y="4150644"/>
            <a:ext cx="506846" cy="45726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1686670" y="4379276"/>
            <a:ext cx="623275" cy="22863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2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4" y="1661905"/>
            <a:ext cx="7324713" cy="47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3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9890" b="-49890"/>
          <a:stretch/>
        </p:blipFill>
        <p:spPr>
          <a:xfrm>
            <a:off x="918844" y="4041648"/>
            <a:ext cx="7324713" cy="477081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111190" y="2763974"/>
            <a:ext cx="910001" cy="275329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16990" y="1655978"/>
            <a:ext cx="4690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PACF being non-zero at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but falling quickly after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Moving Average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[q=</a:t>
            </a:r>
            <a:r>
              <a:rPr lang="en-US" sz="2200" dirty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1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7684" y="2778438"/>
            <a:ext cx="273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MA(1) is memory-less,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covariance for steps &gt; 1 should be 0</a:t>
            </a:r>
          </a:p>
        </p:txBody>
      </p:sp>
    </p:spTree>
    <p:extLst>
      <p:ext uri="{BB962C8B-B14F-4D97-AF65-F5344CB8AC3E}">
        <p14:creationId xmlns:p14="http://schemas.microsoft.com/office/powerpoint/2010/main" val="181102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9890" b="-49890"/>
          <a:stretch/>
        </p:blipFill>
        <p:spPr>
          <a:xfrm>
            <a:off x="918844" y="4041648"/>
            <a:ext cx="7324713" cy="477081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111190" y="2763974"/>
            <a:ext cx="910001" cy="275329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16990" y="1655978"/>
            <a:ext cx="4690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PACF being non-zero at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but falling quickly after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Moving Average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[q=</a:t>
            </a:r>
            <a:r>
              <a:rPr lang="en-US" sz="2200" dirty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1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7684" y="2778438"/>
            <a:ext cx="273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MA(1) is memory-less,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covariance for steps &gt; 1 should be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3815" y="1679716"/>
            <a:ext cx="4690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non-zero above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err="1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Autoregression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[p&gt;0]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90348" y="2449157"/>
            <a:ext cx="140970" cy="289205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629636" y="2694927"/>
            <a:ext cx="2739607" cy="707886"/>
            <a:chOff x="2054510" y="2635223"/>
            <a:chExt cx="2739607" cy="707886"/>
          </a:xfrm>
        </p:grpSpPr>
        <p:sp>
          <p:nvSpPr>
            <p:cNvPr id="14" name="TextBox 13"/>
            <p:cNvSpPr txBox="1"/>
            <p:nvPr/>
          </p:nvSpPr>
          <p:spPr>
            <a:xfrm>
              <a:off x="2054510" y="2635223"/>
              <a:ext cx="2739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covariance for steps &gt; 0 decays as </a:t>
              </a:r>
            </a:p>
          </p:txBody>
        </p:sp>
        <p:pic>
          <p:nvPicPr>
            <p:cNvPr id="13" name="Picture 12" descr="imgtemp_sdg55i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627" y="2957050"/>
              <a:ext cx="315468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17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Typical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692" y="1511034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e.g. A/B testing conversion rate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" y="2520960"/>
            <a:ext cx="8771781" cy="1821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8382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temp_tvvto7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9" y="3555423"/>
            <a:ext cx="6099637" cy="420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imgtemp_e0htnr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49890" b="-49890"/>
          <a:stretch/>
        </p:blipFill>
        <p:spPr>
          <a:xfrm>
            <a:off x="918844" y="4041648"/>
            <a:ext cx="7324713" cy="4770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16990" y="1655978"/>
            <a:ext cx="4690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PACF being non-zero at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but falling quickly after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Moving Average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[q=</a:t>
            </a:r>
            <a:r>
              <a:rPr lang="en-US" sz="2200" dirty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1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815" y="1679716"/>
            <a:ext cx="4690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non-zero above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err="1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Autoregression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[p&gt;0]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5091" y="3009749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Try:</a:t>
            </a:r>
          </a:p>
        </p:txBody>
      </p:sp>
    </p:spTree>
    <p:extLst>
      <p:ext uri="{BB962C8B-B14F-4D97-AF65-F5344CB8AC3E}">
        <p14:creationId xmlns:p14="http://schemas.microsoft.com/office/powerpoint/2010/main" val="375387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temp_tvvto7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9" y="1135757"/>
            <a:ext cx="6099637" cy="420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05" y="1686101"/>
            <a:ext cx="4138201" cy="47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6" name="Picture 5" descr="imgtemp_tvvto7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9" y="1135757"/>
            <a:ext cx="6099637" cy="42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06" y="1661905"/>
            <a:ext cx="7422258" cy="47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r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3391" y="0"/>
            <a:ext cx="121674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1763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8" y="1249268"/>
            <a:ext cx="8738938" cy="47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6" y="1249268"/>
            <a:ext cx="7422258" cy="4931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6138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187" y="1251917"/>
            <a:ext cx="79207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Introduce variant at time              of effect size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Basic idea : </a:t>
            </a:r>
            <a:r>
              <a:rPr lang="en-US" sz="25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Fit ARIMA + effect size</a:t>
            </a:r>
            <a:endParaRPr lang="en-US" sz="2500" dirty="0" smtClean="0">
              <a:solidFill>
                <a:schemeClr val="tx2">
                  <a:lumMod val="40000"/>
                  <a:lumOff val="60000"/>
                  <a:alpha val="90000"/>
                </a:schemeClr>
              </a:solidFill>
              <a:latin typeface="Lato Light"/>
              <a:cs typeface="Lato Light"/>
            </a:endParaRPr>
          </a:p>
        </p:txBody>
      </p:sp>
      <p:pic>
        <p:nvPicPr>
          <p:cNvPr id="3" name="Picture 2" descr="imgtemp_v7ipel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31" y="1386401"/>
            <a:ext cx="657590" cy="295325"/>
          </a:xfrm>
          <a:prstGeom prst="rect">
            <a:avLst/>
          </a:prstGeom>
        </p:spPr>
      </p:pic>
      <p:pic>
        <p:nvPicPr>
          <p:cNvPr id="4" name="Picture 3" descr="imgtemp_c7kozi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35" y="1386401"/>
            <a:ext cx="206372" cy="295325"/>
          </a:xfrm>
          <a:prstGeom prst="rect">
            <a:avLst/>
          </a:prstGeom>
        </p:spPr>
      </p:pic>
      <p:pic>
        <p:nvPicPr>
          <p:cNvPr id="8" name="Picture 7" descr="IMG_446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7" y="2201601"/>
            <a:ext cx="7885024" cy="39069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9356" y="6108504"/>
            <a:ext cx="66883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source: </a:t>
            </a:r>
            <a:r>
              <a:rPr lang="en-US" sz="1500" dirty="0" err="1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McCleary</a:t>
            </a:r>
            <a:r>
              <a:rPr lang="en-US" sz="15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, et </a:t>
            </a:r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al. “Design </a:t>
            </a:r>
            <a:r>
              <a:rPr lang="en-US" sz="15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and Analysis of Time Series </a:t>
            </a:r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Experiments”</a:t>
            </a:r>
            <a:endParaRPr lang="en-US" sz="1500" dirty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441320" y="2113691"/>
            <a:ext cx="558120" cy="1050487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 flipH="1">
            <a:off x="2999440" y="2113691"/>
            <a:ext cx="1196142" cy="1050487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08843" y="2113691"/>
            <a:ext cx="1024767" cy="233148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40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79435" b="79435"/>
          <a:stretch/>
        </p:blipFill>
        <p:spPr>
          <a:xfrm>
            <a:off x="158554" y="-1298448"/>
            <a:ext cx="8843810" cy="4143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Start with a simple time series, for illustration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9798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46330" b="46330"/>
          <a:stretch/>
        </p:blipFill>
        <p:spPr>
          <a:xfrm>
            <a:off x="158554" y="73152"/>
            <a:ext cx="8843810" cy="4143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Add a small effect size at some start time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477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9846" b="19846"/>
          <a:stretch/>
        </p:blipFill>
        <p:spPr>
          <a:xfrm>
            <a:off x="158554" y="1170432"/>
            <a:ext cx="8843810" cy="4143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Find the ARIMA model that fits best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955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Typical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7" y="1211690"/>
            <a:ext cx="4116382" cy="3996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816" y="1211690"/>
            <a:ext cx="4204476" cy="39962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187" y="5234265"/>
            <a:ext cx="8672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a = 100 observations, 20 successes</a:t>
            </a:r>
          </a:p>
          <a:p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b = 50 observations, 15 successes</a:t>
            </a:r>
          </a:p>
          <a:p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Effect Size = </a:t>
            </a:r>
            <a:r>
              <a:rPr lang="en-US" sz="2200" dirty="0" smtClean="0">
                <a:solidFill>
                  <a:srgbClr val="8EB4E3">
                    <a:alpha val="90000"/>
                  </a:srgbClr>
                </a:solidFill>
                <a:latin typeface="Lato Bold"/>
                <a:cs typeface="Lato Bold"/>
              </a:rPr>
              <a:t>[-4%, 25%] </a:t>
            </a:r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to 95% confidence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9950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" b="-17"/>
          <a:stretch/>
        </p:blipFill>
        <p:spPr>
          <a:xfrm>
            <a:off x="158554" y="1993392"/>
            <a:ext cx="8843810" cy="4143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Get the predictions and confidence bands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1262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02" y="1772767"/>
            <a:ext cx="6968347" cy="46300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Our Data Set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37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83" y="1013390"/>
            <a:ext cx="6773431" cy="5389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tumblr_inline_ojmd0oVnx31ta78fg_5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6" y="2333805"/>
            <a:ext cx="1661567" cy="17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4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83" y="1013390"/>
            <a:ext cx="6773431" cy="5389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tumblr_inline_ojmd0oVnx31ta78fg_5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6" y="2333805"/>
            <a:ext cx="1661567" cy="171919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349972" y="1357640"/>
            <a:ext cx="3941143" cy="180763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68199" y="813335"/>
            <a:ext cx="2739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Case statement: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left = control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right = variant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[effect size = </a:t>
            </a:r>
            <a:r>
              <a:rPr lang="el-GR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β</a:t>
            </a:r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  <a:endParaRPr lang="en-US" sz="20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47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83" y="1013390"/>
            <a:ext cx="6773431" cy="5389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tumblr_inline_ojmd0oVnx31ta78fg_5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6" y="2333805"/>
            <a:ext cx="1661567" cy="17191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83814" y="3470742"/>
            <a:ext cx="656858" cy="582257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6253" y="3011340"/>
            <a:ext cx="273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ARIMA (0, 1, 1)</a:t>
            </a:r>
            <a:endParaRPr lang="en-US" sz="20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49972" y="1357640"/>
            <a:ext cx="3941143" cy="180763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68199" y="813335"/>
            <a:ext cx="2739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Case statement: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left = control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right = variant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[effect size = </a:t>
            </a:r>
            <a:r>
              <a:rPr lang="el-GR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β</a:t>
            </a:r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  <a:endParaRPr lang="en-US" sz="20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47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83" y="1013390"/>
            <a:ext cx="6773431" cy="5389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tumblr_inline_ojmd0oVnx31ta78fg_5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6" y="2333805"/>
            <a:ext cx="1661567" cy="17191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83814" y="3470742"/>
            <a:ext cx="656858" cy="582257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6253" y="3011340"/>
            <a:ext cx="273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ARIMA (0, 1, 1)</a:t>
            </a:r>
            <a:endParaRPr lang="en-US" sz="20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49972" y="1357640"/>
            <a:ext cx="3941143" cy="180763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68199" y="813335"/>
            <a:ext cx="2739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Case statement: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left = control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right = variant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[effect size = </a:t>
            </a:r>
            <a:r>
              <a:rPr lang="el-GR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β</a:t>
            </a:r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  <a:endParaRPr lang="en-US" sz="20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05865" y="4609408"/>
            <a:ext cx="2783131" cy="668965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7735" y="4372200"/>
            <a:ext cx="273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Looping in </a:t>
            </a:r>
            <a:r>
              <a:rPr lang="en-US" sz="2000" dirty="0" err="1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Theano</a:t>
            </a:r>
            <a:endParaRPr lang="en-US" sz="20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8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59" y="1013390"/>
            <a:ext cx="3794752" cy="13100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04" y="2323483"/>
            <a:ext cx="8284646" cy="415727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696881" y="2134999"/>
            <a:ext cx="810124" cy="186128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1731164"/>
            <a:ext cx="273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effect size estimation</a:t>
            </a:r>
            <a:endParaRPr lang="en-US" sz="20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47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phy (1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853" y="0"/>
            <a:ext cx="104109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7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35187" y="151616"/>
            <a:ext cx="83537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Interrupted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Time Series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Experiments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2764" y="4246611"/>
            <a:ext cx="3681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500" dirty="0" smtClean="0">
                <a:solidFill>
                  <a:srgbClr val="FFFFFF">
                    <a:alpha val="90000"/>
                  </a:srgbClr>
                </a:solidFill>
                <a:latin typeface="Lato Black"/>
                <a:cs typeface="Lato Black"/>
              </a:rPr>
              <a:t>Drew Fustin</a:t>
            </a:r>
          </a:p>
          <a:p>
            <a:pPr lvl="0"/>
            <a:r>
              <a:rPr lang="en-US" sz="2500" dirty="0" smtClean="0">
                <a:solidFill>
                  <a:srgbClr val="FFFFFF">
                    <a:alpha val="90000"/>
                  </a:srgbClr>
                </a:solidFill>
                <a:latin typeface="Lato Bold"/>
                <a:cs typeface="Lato Bold"/>
              </a:rPr>
              <a:t>Automaton </a:t>
            </a:r>
            <a:r>
              <a:rPr lang="en-US" sz="2500" dirty="0">
                <a:solidFill>
                  <a:srgbClr val="FFFFFF">
                    <a:alpha val="90000"/>
                  </a:srgbClr>
                </a:solidFill>
                <a:latin typeface="Lato Bold"/>
                <a:cs typeface="Lato Bold"/>
              </a:rPr>
              <a:t>Data</a:t>
            </a:r>
          </a:p>
          <a:p>
            <a:pPr lvl="0"/>
            <a:r>
              <a:rPr lang="en-US" sz="2000" dirty="0">
                <a:solidFill>
                  <a:srgbClr val="FFFFFF">
                    <a:alpha val="90000"/>
                  </a:srgbClr>
                </a:solidFill>
                <a:latin typeface="Lato Black"/>
                <a:cs typeface="Lato Black"/>
              </a:rPr>
              <a:t>	</a:t>
            </a:r>
            <a:r>
              <a:rPr lang="en-US" sz="2000" i="1" dirty="0">
                <a:solidFill>
                  <a:srgbClr val="FFFFFF">
                    <a:alpha val="90000"/>
                  </a:srgbClr>
                </a:solidFill>
                <a:latin typeface="Lato Bold Italic"/>
                <a:cs typeface="Lato Bold Italic"/>
              </a:rPr>
              <a:t>available for hire!</a:t>
            </a:r>
          </a:p>
          <a:p>
            <a:pPr lvl="0"/>
            <a:r>
              <a:rPr lang="en-US" sz="2000" dirty="0">
                <a:solidFill>
                  <a:srgbClr val="FFFFFF">
                    <a:alpha val="90000"/>
                  </a:srgbClr>
                </a:solidFill>
                <a:latin typeface="Lato Light"/>
                <a:cs typeface="Lato Light"/>
              </a:rPr>
              <a:t>	drew@automatondata.com</a:t>
            </a:r>
          </a:p>
        </p:txBody>
      </p:sp>
      <p:pic>
        <p:nvPicPr>
          <p:cNvPr id="7" name="Picture 6" descr="IMG_41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41" y="365777"/>
            <a:ext cx="4592499" cy="34443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552" y="3573246"/>
            <a:ext cx="3978348" cy="2203749"/>
            <a:chOff x="175007" y="3875086"/>
            <a:chExt cx="4434622" cy="2351644"/>
          </a:xfrm>
        </p:grpSpPr>
        <p:grpSp>
          <p:nvGrpSpPr>
            <p:cNvPr id="9" name="Group 8"/>
            <p:cNvGrpSpPr/>
            <p:nvPr/>
          </p:nvGrpSpPr>
          <p:grpSpPr>
            <a:xfrm>
              <a:off x="175007" y="3875086"/>
              <a:ext cx="4359683" cy="2028080"/>
              <a:chOff x="-1485858" y="4196199"/>
              <a:chExt cx="4359683" cy="202808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3" y="4837909"/>
                <a:ext cx="1378216" cy="86508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0077" y="4196199"/>
                <a:ext cx="2233748" cy="39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>
                        <a:alpha val="90000"/>
                      </a:srgbClr>
                    </a:solidFill>
                    <a:latin typeface="Lato Light"/>
                    <a:ea typeface="Lato Thin" charset="0"/>
                    <a:cs typeface="Lato Light"/>
                  </a:rPr>
                  <a:t>Data Scientist</a:t>
                </a:r>
                <a:endParaRPr lang="en-US" dirty="0">
                  <a:solidFill>
                    <a:srgbClr val="FFFFFF">
                      <a:alpha val="90000"/>
                    </a:srgbClr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1485858" y="4196199"/>
                <a:ext cx="2233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Lato Light"/>
                    <a:ea typeface="Lato Thin" charset="0"/>
                    <a:cs typeface="Lato Light"/>
                  </a:rPr>
                  <a:t>PhD, Physics</a:t>
                </a:r>
                <a:endParaRPr lang="en-US" dirty="0">
                  <a:solidFill>
                    <a:srgbClr val="FFFFFF"/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63303" y="5026565"/>
                <a:ext cx="988637" cy="1197714"/>
              </a:xfrm>
              <a:prstGeom prst="rect">
                <a:avLst/>
              </a:prstGeom>
            </p:spPr>
          </p:pic>
        </p:grpSp>
        <p:pic>
          <p:nvPicPr>
            <p:cNvPr id="10" name="Picture 9" descr="1500x800GH_v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148" y="5597656"/>
              <a:ext cx="2389481" cy="62907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407" y="5831126"/>
            <a:ext cx="83537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  <a:p>
            <a:pPr algn="ctr"/>
            <a:r>
              <a:rPr lang="en-US" sz="2500" i="1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github.com/drewfustin/talks__time-series-experiments</a:t>
            </a:r>
          </a:p>
        </p:txBody>
      </p:sp>
    </p:spTree>
    <p:extLst>
      <p:ext uri="{BB962C8B-B14F-4D97-AF65-F5344CB8AC3E}">
        <p14:creationId xmlns:p14="http://schemas.microsoft.com/office/powerpoint/2010/main" val="144156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Experimentation is easy!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" y="1332559"/>
            <a:ext cx="9144000" cy="4831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214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Experimentation can be hard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pic>
        <p:nvPicPr>
          <p:cNvPr id="6" name="Picture 5" descr="f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" y="1167279"/>
            <a:ext cx="9142502" cy="5151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300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2185</Words>
  <Application>Microsoft Macintosh PowerPoint</Application>
  <PresentationFormat>On-screen Show (4:3)</PresentationFormat>
  <Paragraphs>348</Paragraphs>
  <Slides>78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Automaton Data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Fustin</dc:creator>
  <cp:lastModifiedBy>Drew Fustin</cp:lastModifiedBy>
  <cp:revision>85</cp:revision>
  <dcterms:created xsi:type="dcterms:W3CDTF">2017-12-06T15:53:28Z</dcterms:created>
  <dcterms:modified xsi:type="dcterms:W3CDTF">2017-12-07T22:43:36Z</dcterms:modified>
</cp:coreProperties>
</file>